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3" autoAdjust="0"/>
    <p:restoredTop sz="94660"/>
  </p:normalViewPr>
  <p:slideViewPr>
    <p:cSldViewPr snapToGrid="0">
      <p:cViewPr>
        <p:scale>
          <a:sx n="90" d="100"/>
          <a:sy n="90" d="100"/>
        </p:scale>
        <p:origin x="108" y="-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ln w="6350" cap="rnd" cmpd="sng">
              <a:solidFill>
                <a:schemeClr val="bg2">
                  <a:lumMod val="50000"/>
                </a:schemeClr>
              </a:solidFill>
            </a:ln>
          </c:spPr>
          <c:marker>
            <c:symbol val="diamond"/>
            <c:size val="7"/>
            <c:spPr>
              <a:solidFill>
                <a:srgbClr val="DEACD3"/>
              </a:solidFill>
              <a:ln w="6350" cap="rnd" cmpd="sng"/>
            </c:spPr>
          </c:marker>
          <c:dPt>
            <c:idx val="2"/>
            <c:bubble3D val="0"/>
          </c:dPt>
          <c:dLbls>
            <c:dLbl>
              <c:idx val="5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lstStyle/>
                <a:p>
                  <a:pPr algn="l">
                    <a:defRPr sz="1400" b="1" i="0" u="none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b="0" i="0" u="none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</c:v>
                </c:pt>
                <c:pt idx="1">
                  <c:v>12</c:v>
                </c:pt>
                <c:pt idx="2">
                  <c:v>24</c:v>
                </c:pt>
                <c:pt idx="3">
                  <c:v>19</c:v>
                </c:pt>
                <c:pt idx="4">
                  <c:v>36</c:v>
                </c:pt>
                <c:pt idx="5">
                  <c:v>45</c:v>
                </c:pt>
                <c:pt idx="6">
                  <c:v>31</c:v>
                </c:pt>
                <c:pt idx="7">
                  <c:v>35</c:v>
                </c:pt>
                <c:pt idx="8">
                  <c:v>48</c:v>
                </c:pt>
                <c:pt idx="9">
                  <c:v>56</c:v>
                </c:pt>
                <c:pt idx="10">
                  <c:v>46</c:v>
                </c:pt>
                <c:pt idx="11">
                  <c:v>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735552"/>
        <c:axId val="123995264"/>
      </c:lineChart>
      <c:catAx>
        <c:axId val="123735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525">
            <a:solidFill>
              <a:schemeClr val="bg1">
                <a:lumMod val="85000"/>
              </a:schemeClr>
            </a:solidFill>
          </a:ln>
        </c:spPr>
        <c:txPr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23995264"/>
        <c:crosses val="autoZero"/>
        <c:auto val="1"/>
        <c:lblAlgn val="ctr"/>
        <c:lblOffset val="100"/>
        <c:tickMarkSkip val="1"/>
        <c:noMultiLvlLbl val="0"/>
      </c:catAx>
      <c:valAx>
        <c:axId val="123995264"/>
        <c:scaling>
          <c:orientation val="minMax"/>
        </c:scaling>
        <c:delete val="0"/>
        <c:axPos val="l"/>
        <c:majorGridlines>
          <c:spPr>
            <a:ln w="9525"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>
            <a:noFill/>
          </a:ln>
        </c:spPr>
        <c:txPr>
          <a:bodyPr rot="0" vert="horz" wrap="none" lIns="0" tIns="0" rIns="0" bIns="0" anchor="ctr" anchorCtr="1"/>
          <a:lstStyle/>
          <a:p>
            <a:pPr algn="l">
              <a:defRPr b="0" i="0" u="none"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123735552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txPr>
    <a:bodyPr rot="0" vert="horz" wrap="none" lIns="0" tIns="0" rIns="0" bIns="0" anchor="ctr" anchorCtr="1"/>
    <a:lstStyle/>
    <a:p>
      <a:pPr algn="l">
        <a:defRPr sz="800"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317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6049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비밀 번호 찾기</a:t>
              </a:r>
            </a:p>
          </p:txBody>
        </p:sp>
      </p:grp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5810" y="1503134"/>
            <a:ext cx="9318423" cy="5354866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490537" y="3809999"/>
            <a:ext cx="279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>
              <a:latin typeface="a옛날사진관4" pitchFamily="18" charset="-127"/>
              <a:ea typeface="a옛날사진관4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이메일 연동</a:t>
              </a:r>
            </a:p>
          </p:txBody>
        </p:sp>
      </p:grp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5276" y="3129859"/>
            <a:ext cx="8086724" cy="299140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52874" y="3898264"/>
            <a:ext cx="7972426" cy="2076739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2765337"/>
            <a:ext cx="3965365" cy="3414268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233362" y="1695450"/>
            <a:ext cx="94011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비밀번호를 찾을 시 임시 비밀번호를 이메일로 전송함으로써 보안을 강화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회원 정보 수정</a:t>
              </a: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490537" y="3809999"/>
            <a:ext cx="279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1096" y="1744125"/>
            <a:ext cx="9376564" cy="51138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상품 정보</a:t>
              </a:r>
            </a:p>
          </p:txBody>
        </p:sp>
      </p:grp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809" y="2235200"/>
            <a:ext cx="10364833" cy="4622800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85762" y="1676400"/>
            <a:ext cx="825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전체 상품을 보여주면서 회원의 알러지 포함 식품에 경고 표시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상품 정보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385762" y="1676400"/>
            <a:ext cx="825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제조사별</a:t>
            </a:r>
            <a:r>
              <a:rPr lang="en-US" altLang="ko-KR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,</a:t>
            </a: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상품명별로 상품을 검색</a:t>
            </a: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9803"/>
            <a:ext cx="5607050" cy="4381500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4224" y="2159000"/>
            <a:ext cx="6327775" cy="4397375"/>
          </a:xfrm>
          <a:prstGeom prst="rect">
            <a:avLst/>
          </a:prstGeom>
        </p:spPr>
      </p:pic>
      <p:cxnSp>
        <p:nvCxnSpPr>
          <p:cNvPr id="213" name="직선 연결선 212"/>
          <p:cNvCxnSpPr/>
          <p:nvPr/>
        </p:nvCxnSpPr>
        <p:spPr>
          <a:xfrm rot="16200000" flipH="1">
            <a:off x="3369502" y="4350508"/>
            <a:ext cx="4681469" cy="0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상품 세부 정보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230391" y="1641934"/>
            <a:ext cx="3590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dirty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찜을 </a:t>
            </a:r>
            <a:r>
              <a:rPr lang="ko-KR" altLang="en-US" sz="2100" dirty="0" err="1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클릭시</a:t>
            </a:r>
            <a:r>
              <a:rPr lang="ko-KR" altLang="en-US" sz="2100" dirty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회원의 </a:t>
            </a:r>
            <a:r>
              <a:rPr lang="en-US" altLang="ko-KR" sz="2100" dirty="0" smtClean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2100" dirty="0" smtClean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2100" dirty="0" smtClean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예상 </a:t>
            </a:r>
            <a:r>
              <a:rPr lang="ko-KR" altLang="en-US" sz="2100" dirty="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섭취 정보에 추가</a:t>
            </a: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0475" y="1143000"/>
            <a:ext cx="8391526" cy="571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예상 섭취 정보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595314" y="1524955"/>
            <a:ext cx="11275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일일 권장 섭취량을 보여줌으로서 예상 섭취 상품의 칼로리를 계산 후</a:t>
            </a:r>
            <a:r>
              <a:rPr lang="en-US" altLang="ko-KR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,</a:t>
            </a: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더욱 건강하고 안전한 먹거리를 유도</a:t>
            </a: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예상 섭취 정보 상품 삭제 가능</a:t>
            </a: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1096" y="2152650"/>
            <a:ext cx="9249711" cy="4705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공지 사항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385762" y="1676400"/>
            <a:ext cx="825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공지사항의 추가</a:t>
            </a:r>
            <a:r>
              <a:rPr lang="en-US" altLang="ko-KR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,</a:t>
            </a: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수정</a:t>
            </a:r>
            <a:r>
              <a:rPr lang="en-US" altLang="ko-KR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,</a:t>
            </a: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 삭제를 제공</a:t>
            </a: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101849"/>
            <a:ext cx="12192000" cy="47561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Q&amp;A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385762" y="1676400"/>
            <a:ext cx="8258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홈페이지에 관해 궁금한 점을 물어보면 댓글로 답을 해주는 방식</a:t>
            </a: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삭제시 권한이 있는 회원만 삭제 가능</a:t>
            </a:r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330450"/>
            <a:ext cx="12192000" cy="4775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Q&amp;A</a:t>
              </a: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251" y="2266950"/>
            <a:ext cx="12096749" cy="4591050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85762" y="1676400"/>
            <a:ext cx="8258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홈페이지에 관해 궁금한 점을 물어보면 댓글로 답을 해주는 방식</a:t>
            </a: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삭제시 권한이 있는 회원만 삭제 가능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0" y="1243820"/>
            <a:ext cx="12192000" cy="11270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9899" y="1323427"/>
            <a:ext cx="6172200" cy="198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b="1" dirty="0" smtClean="0">
                <a:solidFill>
                  <a:schemeClr val="lt1"/>
                </a:solidFill>
                <a:latin typeface="야놀자 야체 B"/>
                <a:ea typeface="야놀자 야체 B"/>
              </a:rPr>
              <a:t> SAFE FOOD</a:t>
            </a:r>
            <a:r>
              <a:rPr lang="en-US" altLang="ko-KR" sz="5400" dirty="0" smtClean="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야놀자 야체 B"/>
                <a:ea typeface="야놀자 야체 B"/>
              </a:rPr>
              <a:t> </a:t>
            </a:r>
            <a:endParaRPr lang="en-US" altLang="ko-KR" sz="5400" dirty="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야놀자 야체 B"/>
              <a:ea typeface="야놀자 야체 B"/>
            </a:endParaRPr>
          </a:p>
          <a:p>
            <a:pPr lvl="1" algn="ctr">
              <a:defRPr/>
            </a:pPr>
            <a:r>
              <a:rPr lang="en-US" altLang="ko-KR" sz="5400" dirty="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야놀자 야체 B"/>
                <a:ea typeface="야놀자 야체 B"/>
              </a:rPr>
              <a:t>PRESENTATION</a:t>
            </a:r>
          </a:p>
          <a:p>
            <a:pPr algn="ctr">
              <a:defRPr/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</a:t>
            </a:r>
            <a:endParaRPr lang="en-US" altLang="ko-KR" sz="1000" dirty="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56055" y="3856359"/>
            <a:ext cx="1597229" cy="16892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0824" y="4281506"/>
            <a:ext cx="858871" cy="858871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169803" y="4149639"/>
            <a:ext cx="1654922" cy="5745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발표자</a:t>
            </a:r>
            <a:endParaRPr lang="en-US" altLang="ko-KR" sz="1200" b="1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08384" y="4804192"/>
            <a:ext cx="1654922" cy="59782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  <a:latin typeface="a옛날사진관3" pitchFamily="18" charset="-127"/>
                <a:ea typeface="a옛날사진관3" pitchFamily="18" charset="-127"/>
              </a:rPr>
              <a:t>이준호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Q&amp;A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385762" y="1676400"/>
            <a:ext cx="8258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홈페이지에 관해 궁금한 점을 물어보면 댓글로 답을 해주는 방식</a:t>
            </a: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삭제시 권한이 있는 회원만 삭제 가능</a:t>
            </a:r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726" y="2974975"/>
            <a:ext cx="12020549" cy="27651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986008" y="70137"/>
            <a:ext cx="6172200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기대 효과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088897" y="2023777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b"/>
          <a:lstStyle/>
          <a:p>
            <a:pPr algn="ctr">
              <a:defRPr/>
            </a:pPr>
            <a:endParaRPr lang="en-US" altLang="ko-KR" sz="120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  <a:cs typeface="Aharoni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865337" y="4438535"/>
            <a:ext cx="1586133" cy="503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알러지 상품 방지</a:t>
              </a:r>
            </a:p>
          </p:txBody>
        </p:sp>
      </p:grp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7491" y="2012950"/>
            <a:ext cx="3001433" cy="2354866"/>
          </a:xfrm>
          <a:prstGeom prst="rect">
            <a:avLst/>
          </a:prstGeom>
        </p:spPr>
      </p:pic>
      <p:sp>
        <p:nvSpPr>
          <p:cNvPr id="142" name="직사각형 141"/>
          <p:cNvSpPr/>
          <p:nvPr/>
        </p:nvSpPr>
        <p:spPr>
          <a:xfrm>
            <a:off x="1054022" y="4905216"/>
            <a:ext cx="30099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개인의 알러지를 관리함으로서 안전한 먹거리를 권장</a:t>
            </a:r>
          </a:p>
        </p:txBody>
      </p:sp>
      <p:sp>
        <p:nvSpPr>
          <p:cNvPr id="205" name="직사각형 134"/>
          <p:cNvSpPr/>
          <p:nvPr/>
        </p:nvSpPr>
        <p:spPr>
          <a:xfrm>
            <a:off x="4797297" y="2023777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b"/>
          <a:lstStyle/>
          <a:p>
            <a:pPr algn="ctr">
              <a:defRPr/>
            </a:pPr>
            <a:endParaRPr lang="en-US" altLang="ko-KR" sz="120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  <a:cs typeface="Aharoni"/>
            </a:endParaRPr>
          </a:p>
        </p:txBody>
      </p:sp>
      <p:grpSp>
        <p:nvGrpSpPr>
          <p:cNvPr id="206" name="그룹 155"/>
          <p:cNvGrpSpPr/>
          <p:nvPr/>
        </p:nvGrpSpPr>
        <p:grpSpPr>
          <a:xfrm>
            <a:off x="5573737" y="4438535"/>
            <a:ext cx="1586133" cy="503747"/>
            <a:chOff x="2063602" y="2988629"/>
            <a:chExt cx="1310967" cy="450831"/>
          </a:xfrm>
          <a:solidFill>
            <a:schemeClr val="accent4"/>
          </a:solidFill>
        </p:grpSpPr>
        <p:sp>
          <p:nvSpPr>
            <p:cNvPr id="20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208" name="모서리가 둥근 직사각형 157"/>
            <p:cNvSpPr/>
            <p:nvPr/>
          </p:nvSpPr>
          <p:spPr>
            <a:xfrm>
              <a:off x="2063602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권장 칼로리 확인</a:t>
              </a:r>
            </a:p>
          </p:txBody>
        </p:sp>
      </p:grpSp>
      <p:sp>
        <p:nvSpPr>
          <p:cNvPr id="211" name="직사각형 134"/>
          <p:cNvSpPr/>
          <p:nvPr/>
        </p:nvSpPr>
        <p:spPr>
          <a:xfrm>
            <a:off x="8564965" y="2033302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anchor="b"/>
          <a:lstStyle/>
          <a:p>
            <a:pPr algn="ctr">
              <a:defRPr/>
            </a:pPr>
            <a:endParaRPr lang="en-US" altLang="ko-KR" sz="120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  <a:cs typeface="Aharoni"/>
            </a:endParaRPr>
          </a:p>
        </p:txBody>
      </p:sp>
      <p:grpSp>
        <p:nvGrpSpPr>
          <p:cNvPr id="212" name="그룹 155"/>
          <p:cNvGrpSpPr/>
          <p:nvPr/>
        </p:nvGrpSpPr>
        <p:grpSpPr>
          <a:xfrm>
            <a:off x="9341405" y="4448060"/>
            <a:ext cx="1586133" cy="503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213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214" name="모서리가 둥근 직사각형 157"/>
            <p:cNvSpPr/>
            <p:nvPr/>
          </p:nvSpPr>
          <p:spPr>
            <a:xfrm>
              <a:off x="2063602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제품 홍보 강화</a:t>
              </a:r>
            </a:p>
          </p:txBody>
        </p:sp>
      </p:grpSp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1282" y="1993746"/>
            <a:ext cx="3075103" cy="2366346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8158" y="2036232"/>
            <a:ext cx="3033183" cy="2370701"/>
          </a:xfrm>
          <a:prstGeom prst="rect">
            <a:avLst/>
          </a:prstGeom>
        </p:spPr>
      </p:pic>
      <p:sp>
        <p:nvSpPr>
          <p:cNvPr id="210" name="직사각형 141"/>
          <p:cNvSpPr/>
          <p:nvPr/>
        </p:nvSpPr>
        <p:spPr>
          <a:xfrm>
            <a:off x="4762422" y="4914741"/>
            <a:ext cx="30099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일일 권장 칼로리를 제공함으로서 더욱 건강한 먹거리 제공</a:t>
            </a:r>
          </a:p>
        </p:txBody>
      </p:sp>
      <p:sp>
        <p:nvSpPr>
          <p:cNvPr id="216" name="직사각형 141"/>
          <p:cNvSpPr/>
          <p:nvPr/>
        </p:nvSpPr>
        <p:spPr>
          <a:xfrm>
            <a:off x="8530090" y="4914741"/>
            <a:ext cx="30099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상품의 정보를 소비자에게 제공함으로서 상품의 판매 증가 효과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986008" y="70137"/>
            <a:ext cx="6172200" cy="110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6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 소감</a:t>
            </a:r>
            <a:endParaRPr lang="ko-KR" altLang="en-US" sz="400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131550" y="3631486"/>
            <a:ext cx="2327103" cy="444256"/>
            <a:chOff x="1807292" y="2995204"/>
            <a:chExt cx="1829687" cy="444256"/>
          </a:xfrm>
          <a:solidFill>
            <a:schemeClr val="accent4"/>
          </a:solidFill>
        </p:grpSpPr>
        <p:sp>
          <p:nvSpPr>
            <p:cNvPr id="35" name="이등변 삼각형 34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개인별 후기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089217" y="4270571"/>
            <a:ext cx="626516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이준호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: </a:t>
            </a: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팀 프로젝트를 통해 혼자서는 해 낼 수 없는</a:t>
            </a:r>
            <a:endParaRPr lang="en-US" altLang="ko-KR" sz="1300" dirty="0" smtClean="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결과물을 만들어 낸 것 같아 보람찼습니다</a:t>
            </a:r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. </a:t>
            </a: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추후</a:t>
            </a:r>
            <a:endParaRPr lang="en-US" altLang="ko-KR" sz="1300" dirty="0" smtClean="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발전 가능성을 고려하여 </a:t>
            </a:r>
            <a:r>
              <a:rPr lang="ko-KR" altLang="en-US" sz="1300" dirty="0" err="1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빅데이터와</a:t>
            </a: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300" dirty="0" err="1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인공지능등의</a:t>
            </a:r>
            <a:endParaRPr lang="en-US" altLang="ko-KR" sz="1300" dirty="0" smtClean="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신기술들을 </a:t>
            </a: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적용하며 </a:t>
            </a:r>
            <a:r>
              <a:rPr lang="ko-KR" altLang="en-US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프로젝트의 가치를 높이길 희망합니다</a:t>
            </a:r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.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31550" y="1810262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8093" y="2084593"/>
            <a:ext cx="1231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회원 관리</a:t>
            </a:r>
            <a:r>
              <a:rPr lang="en-US" altLang="ko-KR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/</a:t>
            </a:r>
            <a:endParaRPr lang="ko-KR" altLang="en-US" sz="1200" b="1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로그인관리</a:t>
            </a:r>
          </a:p>
        </p:txBody>
      </p:sp>
      <p:sp>
        <p:nvSpPr>
          <p:cNvPr id="38" name="타원 37"/>
          <p:cNvSpPr/>
          <p:nvPr/>
        </p:nvSpPr>
        <p:spPr>
          <a:xfrm>
            <a:off x="2732891" y="1810262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00034" y="2094118"/>
            <a:ext cx="109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식품명 검색</a:t>
            </a:r>
            <a:r>
              <a:rPr lang="en-US" altLang="ko-KR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/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알러지 표시</a:t>
            </a:r>
          </a:p>
        </p:txBody>
      </p:sp>
      <p:sp>
        <p:nvSpPr>
          <p:cNvPr id="42" name="타원 41"/>
          <p:cNvSpPr/>
          <p:nvPr/>
        </p:nvSpPr>
        <p:spPr>
          <a:xfrm>
            <a:off x="5935571" y="1810262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56099" y="2256043"/>
            <a:ext cx="1180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찜 목록</a:t>
            </a:r>
          </a:p>
        </p:txBody>
      </p:sp>
      <p:sp>
        <p:nvSpPr>
          <p:cNvPr id="47" name="타원 46"/>
          <p:cNvSpPr/>
          <p:nvPr/>
        </p:nvSpPr>
        <p:spPr>
          <a:xfrm>
            <a:off x="5983909" y="3357726"/>
            <a:ext cx="1226814" cy="122681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51195" y="2293275"/>
            <a:ext cx="240770" cy="276999"/>
            <a:chOff x="4371840" y="2318353"/>
            <a:chExt cx="316758" cy="364423"/>
          </a:xfrm>
        </p:grpSpPr>
        <p:sp>
          <p:nvSpPr>
            <p:cNvPr id="78" name="타원 77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384520" y="2318353"/>
              <a:ext cx="304078" cy="3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444638" y="2300759"/>
            <a:ext cx="247121" cy="276999"/>
            <a:chOff x="4371840" y="2318353"/>
            <a:chExt cx="325114" cy="364423"/>
          </a:xfrm>
        </p:grpSpPr>
        <p:sp>
          <p:nvSpPr>
            <p:cNvPr id="76" name="타원 7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384520" y="2318353"/>
              <a:ext cx="312434" cy="3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662360" y="2285788"/>
            <a:ext cx="248857" cy="276999"/>
            <a:chOff x="4371840" y="2318353"/>
            <a:chExt cx="327397" cy="364423"/>
          </a:xfrm>
        </p:grpSpPr>
        <p:sp>
          <p:nvSpPr>
            <p:cNvPr id="74" name="타원 73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384517" y="2318353"/>
              <a:ext cx="314720" cy="3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81639" y="3827960"/>
            <a:ext cx="248826" cy="276999"/>
            <a:chOff x="4371840" y="2318351"/>
            <a:chExt cx="327356" cy="364422"/>
          </a:xfrm>
        </p:grpSpPr>
        <p:sp>
          <p:nvSpPr>
            <p:cNvPr id="72" name="타원 71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384518" y="2318351"/>
              <a:ext cx="314678" cy="364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80" name="타원 79"/>
          <p:cNvSpPr/>
          <p:nvPr/>
        </p:nvSpPr>
        <p:spPr>
          <a:xfrm>
            <a:off x="7594062" y="3387164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 rot="5400000">
            <a:off x="6495429" y="3092379"/>
            <a:ext cx="233086" cy="282808"/>
            <a:chOff x="4364061" y="2269679"/>
            <a:chExt cx="306650" cy="372066"/>
          </a:xfrm>
        </p:grpSpPr>
        <p:sp>
          <p:nvSpPr>
            <p:cNvPr id="83" name="타원 82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364061" y="2269679"/>
              <a:ext cx="306650" cy="364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90" name="타원 89"/>
          <p:cNvSpPr/>
          <p:nvPr/>
        </p:nvSpPr>
        <p:spPr>
          <a:xfrm>
            <a:off x="9221885" y="3377639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138409" y="3787436"/>
            <a:ext cx="141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오픈</a:t>
            </a:r>
            <a:r>
              <a:rPr lang="en-US" altLang="ko-KR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API</a:t>
            </a: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를 활용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8963860" y="3853162"/>
            <a:ext cx="242999" cy="276999"/>
            <a:chOff x="4371840" y="2318350"/>
            <a:chExt cx="319691" cy="364423"/>
          </a:xfrm>
        </p:grpSpPr>
        <p:sp>
          <p:nvSpPr>
            <p:cNvPr id="93" name="타원 92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84522" y="2318350"/>
              <a:ext cx="307009" cy="3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8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▶</a:t>
              </a:r>
              <a:endParaRPr lang="ko-KR" altLang="en-US" sz="200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 rot="10818270">
            <a:off x="5919392" y="4672747"/>
            <a:ext cx="1455456" cy="454672"/>
            <a:chOff x="1979575" y="2984787"/>
            <a:chExt cx="1485118" cy="454672"/>
          </a:xfrm>
          <a:solidFill>
            <a:srgbClr val="FFC000"/>
          </a:solidFill>
        </p:grpSpPr>
        <p:sp>
          <p:nvSpPr>
            <p:cNvPr id="96" name="이등변 삼각형 95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1979575" y="2984787"/>
              <a:ext cx="1485118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6096000" y="3552580"/>
            <a:ext cx="1020235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  <a:cs typeface="Aharoni"/>
              </a:rPr>
              <a:t>CONTENTS</a:t>
            </a:r>
          </a:p>
          <a:p>
            <a:pPr algn="ctr">
              <a:defRPr/>
            </a:pP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  <a:cs typeface="Aharoni"/>
              </a:rPr>
              <a:t>75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  <a:cs typeface="Aharoni"/>
              </a:rPr>
              <a:t>%</a:t>
            </a:r>
            <a:endParaRPr lang="en-US" altLang="ko-KR" sz="200" b="1">
              <a:solidFill>
                <a:prstClr val="black">
                  <a:lumMod val="65000"/>
                  <a:lumOff val="35000"/>
                </a:prstClr>
              </a:solidFill>
              <a:latin typeface="a옛날사진관4" pitchFamily="18" charset="-127"/>
              <a:ea typeface="a옛날사진관4" pitchFamily="18" charset="-127"/>
              <a:cs typeface="Aharoni"/>
            </a:endParaRPr>
          </a:p>
        </p:txBody>
      </p:sp>
      <p:sp>
        <p:nvSpPr>
          <p:cNvPr id="100" name="원호 99"/>
          <p:cNvSpPr/>
          <p:nvPr/>
        </p:nvSpPr>
        <p:spPr>
          <a:xfrm>
            <a:off x="6044555" y="3431449"/>
            <a:ext cx="1084386" cy="1084386"/>
          </a:xfrm>
          <a:prstGeom prst="arc">
            <a:avLst>
              <a:gd name="adj1" fmla="val 16200000"/>
              <a:gd name="adj2" fmla="val 10498530"/>
            </a:avLst>
          </a:prstGeom>
          <a:noFill/>
          <a:ln w="25400" cap="rnd">
            <a:solidFill>
              <a:srgbClr val="FFC000"/>
            </a:solidFill>
            <a:miter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40906" y="1777501"/>
            <a:ext cx="4851094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최민혜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: 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프로젝트를 진행함으로써 </a:t>
            </a:r>
            <a:r>
              <a:rPr lang="ko-KR" altLang="en-US" sz="1300" dirty="0" err="1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완성되가는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홈페이지를 보면서 뿌듯함을 느꼈습니다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.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비록 </a:t>
            </a:r>
            <a:r>
              <a:rPr lang="ko-KR" altLang="en-US" sz="1300" dirty="0" err="1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기간안에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모든 기능을 추가하지 못하였지만 프로젝트를 진행함에 따라 더욱 성장하는 저의 모습을 발견할 수 있어서 </a:t>
            </a:r>
            <a:r>
              <a:rPr lang="ko-KR" altLang="en-US" sz="1300" dirty="0" err="1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뜻깊은</a:t>
            </a:r>
            <a:r>
              <a:rPr lang="ko-KR" altLang="en-US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시간이었습니다</a:t>
            </a:r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.</a:t>
            </a:r>
          </a:p>
        </p:txBody>
      </p:sp>
      <p:sp>
        <p:nvSpPr>
          <p:cNvPr id="108" name="타원 37"/>
          <p:cNvSpPr/>
          <p:nvPr/>
        </p:nvSpPr>
        <p:spPr>
          <a:xfrm>
            <a:off x="4333091" y="1810262"/>
            <a:ext cx="1226814" cy="122681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3A3A3A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407958" y="2208741"/>
            <a:ext cx="1068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  <a:latin typeface="a옛날사진관4" pitchFamily="18" charset="-127"/>
                <a:ea typeface="a옛날사진관4" pitchFamily="18" charset="-127"/>
              </a:rPr>
              <a:t>공지 사항</a:t>
            </a:r>
            <a:r>
              <a:rPr lang="en-US" altLang="ko-KR" sz="1200" b="1">
                <a:solidFill>
                  <a:schemeClr val="dk1"/>
                </a:solidFill>
                <a:latin typeface="a옛날사진관4" pitchFamily="18" charset="-127"/>
                <a:ea typeface="a옛날사진관4" pitchFamily="18" charset="-127"/>
              </a:rPr>
              <a:t>/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dk1"/>
                </a:solidFill>
                <a:latin typeface="a옛날사진관4" pitchFamily="18" charset="-127"/>
                <a:ea typeface="a옛날사진관4" pitchFamily="18" charset="-127"/>
              </a:rPr>
              <a:t>Q&amp;A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669337" y="3680545"/>
            <a:ext cx="1093868" cy="64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  <a:latin typeface="a옛날사진관4" pitchFamily="18" charset="-127"/>
                <a:ea typeface="a옛날사진관4" pitchFamily="18" charset="-127"/>
              </a:rPr>
              <a:t>섭취 식품 영양소별 통계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86475" y="5247216"/>
            <a:ext cx="12117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schemeClr val="lt1"/>
                </a:solidFill>
                <a:latin typeface="a옛날사진관4" pitchFamily="18" charset="-127"/>
                <a:ea typeface="a옛날사진관4" pitchFamily="18" charset="-127"/>
              </a:rPr>
              <a:t>프로젝트 완성도</a:t>
            </a:r>
          </a:p>
        </p:txBody>
      </p:sp>
      <p:grpSp>
        <p:nvGrpSpPr>
          <p:cNvPr id="111" name="그룹 30"/>
          <p:cNvGrpSpPr/>
          <p:nvPr/>
        </p:nvGrpSpPr>
        <p:grpSpPr>
          <a:xfrm>
            <a:off x="7432867" y="1254470"/>
            <a:ext cx="2327103" cy="444256"/>
            <a:chOff x="1807292" y="2995204"/>
            <a:chExt cx="1829687" cy="444256"/>
          </a:xfrm>
          <a:solidFill>
            <a:schemeClr val="accent4"/>
          </a:solidFill>
        </p:grpSpPr>
        <p:sp>
          <p:nvSpPr>
            <p:cNvPr id="112" name="이등변 삼각형 34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13" name="모서리가 둥근 직사각형 36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7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개인별 후기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6029325" y="4794249"/>
            <a:ext cx="13705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schemeClr val="lt1"/>
                </a:solidFill>
                <a:latin typeface="a옛날사진관4" pitchFamily="18" charset="-127"/>
                <a:ea typeface="a옛날사진관4" pitchFamily="18" charset="-127"/>
              </a:rPr>
              <a:t>프로젝트 완성도</a:t>
            </a:r>
          </a:p>
        </p:txBody>
      </p:sp>
      <p:grpSp>
        <p:nvGrpSpPr>
          <p:cNvPr id="58" name="그룹 57"/>
          <p:cNvGrpSpPr/>
          <p:nvPr/>
        </p:nvGrpSpPr>
        <p:grpSpPr>
          <a:xfrm rot="10818270">
            <a:off x="9159406" y="4675929"/>
            <a:ext cx="1455456" cy="454672"/>
            <a:chOff x="1979575" y="2984787"/>
            <a:chExt cx="1485118" cy="454672"/>
          </a:xfrm>
          <a:solidFill>
            <a:srgbClr val="FFC000"/>
          </a:solidFill>
        </p:grpSpPr>
        <p:sp>
          <p:nvSpPr>
            <p:cNvPr id="59" name="이등변 삼각형 58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979575" y="2984787"/>
              <a:ext cx="1485118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326489" y="5250398"/>
            <a:ext cx="12117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schemeClr val="lt1"/>
                </a:solidFill>
                <a:latin typeface="a옛날사진관4" pitchFamily="18" charset="-127"/>
                <a:ea typeface="a옛날사진관4" pitchFamily="18" charset="-127"/>
              </a:rPr>
              <a:t>프로젝트 완성도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63619" y="4797431"/>
            <a:ext cx="13705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lt1"/>
                </a:solidFill>
                <a:latin typeface="a옛날사진관4" pitchFamily="18" charset="-127"/>
                <a:ea typeface="a옛날사진관4" pitchFamily="18" charset="-127"/>
              </a:rPr>
              <a:t>발전 가능성</a:t>
            </a:r>
            <a:endParaRPr lang="ko-KR" altLang="en-US" sz="1200" b="1" dirty="0">
              <a:solidFill>
                <a:schemeClr val="lt1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14476" y="4219550"/>
            <a:ext cx="24447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현대인의 건강 관리 보조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영양상태와 알레르기 성분 판단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048797" y="207858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86008" y="70137"/>
            <a:ext cx="6172200" cy="8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목 차</a:t>
            </a:r>
          </a:p>
          <a:p>
            <a:pPr algn="ctr">
              <a:defRPr/>
            </a:pPr>
            <a:r>
              <a:rPr lang="en-US" altLang="ko-KR" sz="1050"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Enjoy your stylish business and campus life with BIZCAM</a:t>
            </a:r>
            <a:endParaRPr lang="en-US" altLang="ko-KR" sz="105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31522" y="3514954"/>
            <a:ext cx="1829687" cy="456805"/>
            <a:chOff x="1816817" y="2910669"/>
            <a:chExt cx="1829687" cy="456805"/>
          </a:xfrm>
          <a:solidFill>
            <a:schemeClr val="accent4"/>
          </a:solidFill>
        </p:grpSpPr>
        <p:sp>
          <p:nvSpPr>
            <p:cNvPr id="14" name="이등변 삼각형 13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816817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기획 배경 및 목표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1449" y="2412174"/>
            <a:ext cx="1010782" cy="101078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89540" y="207858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062740" y="3514954"/>
            <a:ext cx="1829687" cy="456805"/>
            <a:chOff x="1807292" y="2910669"/>
            <a:chExt cx="1829687" cy="456805"/>
          </a:xfrm>
          <a:solidFill>
            <a:schemeClr val="accent4"/>
          </a:solidFill>
        </p:grpSpPr>
        <p:sp>
          <p:nvSpPr>
            <p:cNvPr id="19" name="이등변 삼각형 18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추진 계획</a:t>
              </a:r>
              <a:r>
                <a:rPr lang="en-US" altLang="ko-KR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(</a:t>
              </a: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일정</a:t>
              </a:r>
              <a:r>
                <a:rPr lang="en-US" altLang="ko-KR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)</a:t>
              </a:r>
            </a:p>
          </p:txBody>
        </p:sp>
      </p:grpSp>
      <p:sp>
        <p:nvSpPr>
          <p:cNvPr id="22" name="타원 21"/>
          <p:cNvSpPr/>
          <p:nvPr/>
        </p:nvSpPr>
        <p:spPr>
          <a:xfrm>
            <a:off x="8130283" y="207858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03482" y="3514954"/>
            <a:ext cx="1829687" cy="456805"/>
            <a:chOff x="1807292" y="2910669"/>
            <a:chExt cx="1829687" cy="456805"/>
          </a:xfrm>
          <a:solidFill>
            <a:schemeClr val="accent4"/>
          </a:solidFill>
        </p:grpSpPr>
        <p:sp>
          <p:nvSpPr>
            <p:cNvPr id="24" name="이등변 삼각형 23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개발 결과 및 시연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3518" y="2452405"/>
            <a:ext cx="850452" cy="85045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21083" y="2452405"/>
            <a:ext cx="865792" cy="86579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755219" y="4202895"/>
            <a:ext cx="24447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백 </a:t>
            </a:r>
            <a:r>
              <a:rPr lang="ko-KR" altLang="en-US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엔드부터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프론트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엔드까지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단계별 추진계획 수행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95961" y="4159013"/>
            <a:ext cx="24447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 및 향후 추진계획 </a:t>
            </a:r>
            <a:r>
              <a:rPr lang="ko-KR" altLang="en-US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보고</a:t>
            </a:r>
            <a:r>
              <a:rPr lang="ko-KR" altLang="en-US" sz="900" dirty="0" err="1" smtClean="0">
                <a:solidFill>
                  <a:prstClr val="white">
                    <a:lumMod val="6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스크린샷</a:t>
            </a: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및 시연동영상 재생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109155" y="1475500"/>
            <a:ext cx="1895912" cy="18959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86008" y="70137"/>
            <a:ext cx="6172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dirty="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기획 배경 및 목표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142267" y="3058366"/>
            <a:ext cx="1829687" cy="456805"/>
            <a:chOff x="1807292" y="2910669"/>
            <a:chExt cx="1829687" cy="456805"/>
          </a:xfrm>
          <a:solidFill>
            <a:schemeClr val="accent4"/>
          </a:solidFill>
        </p:grpSpPr>
        <p:sp>
          <p:nvSpPr>
            <p:cNvPr id="35" name="이등변 삼각형 34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기획 배경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3713787" y="1577468"/>
            <a:ext cx="7173536" cy="1430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 현대인의 과영양상태를 체크하고 개인별 알레르기 식품들을 관리할 목적</a:t>
            </a: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  식품별 원재료와 식품별 영양 성분을 관리하고 다양한 서비스를 구현</a:t>
            </a:r>
          </a:p>
          <a:p>
            <a:pPr>
              <a:lnSpc>
                <a:spcPct val="150000"/>
              </a:lnSpc>
              <a:defRPr/>
            </a:pPr>
            <a:endParaRPr lang="ko-KR" altLang="en-US" sz="1050">
              <a:solidFill>
                <a:prstClr val="white">
                  <a:lumMod val="50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142267" y="4175439"/>
            <a:ext cx="1895912" cy="18959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175379" y="5758305"/>
            <a:ext cx="1829687" cy="456805"/>
            <a:chOff x="1807292" y="2910669"/>
            <a:chExt cx="1829687" cy="456805"/>
          </a:xfrm>
          <a:solidFill>
            <a:schemeClr val="accent4"/>
          </a:solidFill>
        </p:grpSpPr>
        <p:sp>
          <p:nvSpPr>
            <p:cNvPr id="55" name="이등변 삼각형 54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목표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3901455" y="4220058"/>
            <a:ext cx="3695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회원별 알레르기 성분 저장 및 관리</a:t>
            </a:r>
          </a:p>
        </p:txBody>
      </p:sp>
      <p:sp>
        <p:nvSpPr>
          <p:cNvPr id="65" name="타원 64"/>
          <p:cNvSpPr/>
          <p:nvPr/>
        </p:nvSpPr>
        <p:spPr>
          <a:xfrm>
            <a:off x="3494894" y="1663745"/>
            <a:ext cx="309401" cy="30940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rPr>
              <a:t>1</a:t>
            </a:r>
            <a:endParaRPr lang="ko-KR" altLang="en-US" sz="14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501093" y="2380520"/>
            <a:ext cx="321634" cy="30940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rPr>
              <a:t>2</a:t>
            </a:r>
            <a:endParaRPr lang="ko-KR" altLang="en-US" sz="14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577819" y="4345472"/>
            <a:ext cx="309401" cy="30940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rPr>
              <a:t>1</a:t>
            </a:r>
            <a:endParaRPr lang="ko-KR" altLang="en-US" sz="14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584017" y="5001923"/>
            <a:ext cx="307855" cy="30940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rPr>
              <a:t>2</a:t>
            </a:r>
            <a:endParaRPr lang="ko-KR" altLang="en-US" sz="1400" b="1">
              <a:solidFill>
                <a:prstClr val="white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2532" y="1900090"/>
            <a:ext cx="995380" cy="9953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3335" y="4613059"/>
            <a:ext cx="915398" cy="915398"/>
          </a:xfrm>
          <a:prstGeom prst="rect">
            <a:avLst/>
          </a:prstGeom>
        </p:spPr>
      </p:pic>
      <p:sp>
        <p:nvSpPr>
          <p:cNvPr id="72" name="직사각형 57"/>
          <p:cNvSpPr/>
          <p:nvPr/>
        </p:nvSpPr>
        <p:spPr>
          <a:xfrm>
            <a:off x="3911280" y="4913546"/>
            <a:ext cx="3695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예상 섭취 정보 추가</a:t>
            </a:r>
            <a:r>
              <a:rPr lang="en-US" altLang="ko-KR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,</a:t>
            </a:r>
            <a:r>
              <a:rPr lang="ko-KR" altLang="en-US" sz="1600">
                <a:solidFill>
                  <a:prstClr val="white">
                    <a:lumMod val="50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삭제</a:t>
            </a:r>
          </a:p>
        </p:txBody>
      </p:sp>
      <p:sp>
        <p:nvSpPr>
          <p:cNvPr id="73" name="타원 69"/>
          <p:cNvSpPr/>
          <p:nvPr/>
        </p:nvSpPr>
        <p:spPr>
          <a:xfrm>
            <a:off x="3606242" y="5663382"/>
            <a:ext cx="292463" cy="309401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rPr>
              <a:t>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65575" y="5635625"/>
            <a:ext cx="2963334" cy="344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비밀번호 찾기</a:t>
            </a:r>
            <a:r>
              <a:rPr lang="en-US" altLang="ko-KR" sz="160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(</a:t>
            </a:r>
            <a:r>
              <a:rPr lang="ko-KR" altLang="en-US" sz="160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이메일 연동</a:t>
            </a:r>
            <a:r>
              <a:rPr lang="en-US" altLang="ko-KR" sz="1600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986008" y="70137"/>
            <a:ext cx="61722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 진행 일정</a:t>
            </a:r>
            <a:endParaRPr lang="ko-KR" altLang="en-US" sz="400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Enjoy your stylish business and campus life with BIZCAM</a:t>
            </a:r>
            <a:endParaRPr lang="en-US" altLang="ko-KR" sz="1050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71855"/>
              </p:ext>
            </p:extLst>
          </p:nvPr>
        </p:nvGraphicFramePr>
        <p:xfrm>
          <a:off x="1658196" y="2066551"/>
          <a:ext cx="88278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247"/>
                <a:gridCol w="4361935"/>
                <a:gridCol w="2021642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7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디자인(템플릿)선정, 기능 &amp; 프로젝트 정체성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>
                          <a:solidFill>
                            <a:srgbClr val="FFC000"/>
                          </a:solidFill>
                        </a:rPr>
                        <a:t>●●●●</a:t>
                      </a:r>
                      <a:r>
                        <a:rPr lang="ko-KR" altLang="en-US" sz="1100" b="0">
                          <a:solidFill>
                            <a:srgbClr val="808080"/>
                          </a:solidFill>
                        </a:rPr>
                        <a:t>●●●</a:t>
                      </a:r>
                      <a:r>
                        <a:rPr lang="ko-KR" altLang="en-US" sz="11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●●●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8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베이스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디자인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구현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,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백엔드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구현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,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파싱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및 DB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삽입</a:t>
                      </a:r>
                      <a:endParaRPr lang="en-US" altLang="ko-KR" sz="1300" b="0" dirty="0">
                        <a:solidFill>
                          <a:srgbClr val="808080"/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rgbClr val="FFC000"/>
                          </a:solidFill>
                        </a:rPr>
                        <a:t>●●●●●</a:t>
                      </a:r>
                      <a:r>
                        <a:rPr lang="ko-KR" altLang="en-US" sz="1100" b="0" dirty="0">
                          <a:solidFill>
                            <a:srgbClr val="808080"/>
                          </a:solidFill>
                        </a:rPr>
                        <a:t>●</a:t>
                      </a:r>
                      <a:r>
                        <a:rPr lang="ko-KR" alt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●●●●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9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PPT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제작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시작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,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기존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프로젝트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이식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완료</a:t>
                      </a:r>
                      <a:endParaRPr lang="en-US" altLang="ko-KR" sz="1300" b="0" dirty="0">
                        <a:solidFill>
                          <a:srgbClr val="808080"/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rgbClr val="FFC000"/>
                          </a:solidFill>
                        </a:rPr>
                        <a:t>●●●●●●</a:t>
                      </a:r>
                      <a:r>
                        <a:rPr lang="ko-KR" altLang="en-US" sz="1100" b="0" dirty="0">
                          <a:solidFill>
                            <a:srgbClr val="808080"/>
                          </a:solidFill>
                        </a:rPr>
                        <a:t>●●</a:t>
                      </a:r>
                      <a:r>
                        <a:rPr lang="ko-KR" alt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10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추가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기능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삽입</a:t>
                      </a:r>
                      <a:endParaRPr lang="en-US" altLang="ko-KR" sz="1300" b="0" dirty="0">
                        <a:solidFill>
                          <a:srgbClr val="808080"/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rgbClr val="FFC000"/>
                          </a:solidFill>
                        </a:rPr>
                        <a:t>●●</a:t>
                      </a:r>
                      <a:r>
                        <a:rPr lang="ko-KR" altLang="en-US" sz="1100" b="0" dirty="0">
                          <a:solidFill>
                            <a:schemeClr val="accent4"/>
                          </a:solidFill>
                        </a:rPr>
                        <a:t>●●●●</a:t>
                      </a:r>
                      <a:r>
                        <a:rPr lang="ko-KR" alt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●●●●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웹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개발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완료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&amp; PPT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정리</a:t>
                      </a:r>
                      <a:endParaRPr lang="en-US" altLang="ko-KR" sz="1300" b="0" dirty="0">
                        <a:solidFill>
                          <a:srgbClr val="808080"/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rgbClr val="FFC000"/>
                          </a:solidFill>
                        </a:rPr>
                        <a:t>●●●●●●●</a:t>
                      </a:r>
                      <a:r>
                        <a:rPr lang="ko-KR" altLang="en-US" sz="1100" b="0" dirty="0">
                          <a:solidFill>
                            <a:schemeClr val="accent4"/>
                          </a:solidFill>
                        </a:rPr>
                        <a:t>●</a:t>
                      </a:r>
                      <a:r>
                        <a:rPr lang="ko-KR" alt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12</a:t>
                      </a:r>
                      <a:r>
                        <a:rPr lang="ko-KR" altLang="en-US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-12700"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PPT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완성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&amp;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프로젝트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및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보고서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제출</a:t>
                      </a:r>
                      <a:r>
                        <a:rPr lang="en-US" altLang="ko-KR" sz="1300" b="0" dirty="0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 &amp; PT </a:t>
                      </a:r>
                      <a:r>
                        <a:rPr lang="en-US" altLang="ko-KR" sz="1300" b="0" dirty="0" err="1">
                          <a:solidFill>
                            <a:srgbClr val="808080"/>
                          </a:solidFill>
                          <a:latin typeface="a옛날사진관4" pitchFamily="18" charset="-127"/>
                          <a:ea typeface="a옛날사진관4" pitchFamily="18" charset="-127"/>
                        </a:rPr>
                        <a:t>준비</a:t>
                      </a:r>
                      <a:endParaRPr lang="en-US" altLang="ko-KR" sz="1300" b="0" dirty="0">
                        <a:solidFill>
                          <a:srgbClr val="808080"/>
                        </a:solidFill>
                        <a:latin typeface="a옛날사진관4" pitchFamily="18" charset="-127"/>
                        <a:ea typeface="a옛날사진관4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rgbClr val="FFC000"/>
                          </a:solidFill>
                        </a:rPr>
                        <a:t>●●●●●●●</a:t>
                      </a:r>
                      <a:r>
                        <a:rPr lang="ko-KR" altLang="en-US" sz="1100" b="0" dirty="0">
                          <a:solidFill>
                            <a:srgbClr val="808080"/>
                          </a:solidFill>
                        </a:rPr>
                        <a:t>●●</a:t>
                      </a:r>
                      <a:r>
                        <a:rPr lang="ko-KR" alt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658196" y="1428651"/>
            <a:ext cx="1829687" cy="444256"/>
            <a:chOff x="1807292" y="2995204"/>
            <a:chExt cx="1829687" cy="444256"/>
          </a:xfrm>
          <a:solidFill>
            <a:schemeClr val="accent4"/>
          </a:solidFill>
        </p:grpSpPr>
        <p:sp>
          <p:nvSpPr>
            <p:cNvPr id="14" name="이등변 삼각형 13"/>
            <p:cNvSpPr/>
            <p:nvPr/>
          </p:nvSpPr>
          <p:spPr>
            <a:xfrm rot="10800000">
              <a:off x="200996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프로젝트 일정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158377" y="1422672"/>
            <a:ext cx="1829687" cy="444256"/>
            <a:chOff x="1807292" y="2995204"/>
            <a:chExt cx="1829687" cy="444256"/>
          </a:xfrm>
          <a:solidFill>
            <a:schemeClr val="accent4"/>
          </a:solidFill>
        </p:grpSpPr>
        <p:sp>
          <p:nvSpPr>
            <p:cNvPr id="41" name="이등변 삼각형 40"/>
            <p:cNvSpPr/>
            <p:nvPr/>
          </p:nvSpPr>
          <p:spPr>
            <a:xfrm rot="10800000">
              <a:off x="200996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프로젝트 진행 내용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425581" y="1424930"/>
            <a:ext cx="1829687" cy="444256"/>
            <a:chOff x="1807292" y="2995204"/>
            <a:chExt cx="1829687" cy="444256"/>
          </a:xfrm>
          <a:solidFill>
            <a:srgbClr val="FFC000"/>
          </a:solidFill>
        </p:grpSpPr>
        <p:sp>
          <p:nvSpPr>
            <p:cNvPr id="44" name="이등변 삼각형 43"/>
            <p:cNvSpPr/>
            <p:nvPr/>
          </p:nvSpPr>
          <p:spPr>
            <a:xfrm rot="10800000">
              <a:off x="200996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프로젝트 진행 기여도</a:t>
              </a:r>
            </a:p>
          </p:txBody>
        </p:sp>
      </p:grpSp>
      <p:graphicFrame>
        <p:nvGraphicFramePr>
          <p:cNvPr id="47" name="차트 46"/>
          <p:cNvGraphicFramePr/>
          <p:nvPr>
            <p:extLst>
              <p:ext uri="{D42A27DB-BD31-4B8C-83A1-F6EECF244321}">
                <p14:modId xmlns:p14="http://schemas.microsoft.com/office/powerpoint/2010/main" val="3308295099"/>
              </p:ext>
            </p:extLst>
          </p:nvPr>
        </p:nvGraphicFramePr>
        <p:xfrm>
          <a:off x="1554039" y="4681442"/>
          <a:ext cx="8931981" cy="197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 수행 과정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6" y="731192"/>
            <a:ext cx="2655050" cy="8212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시스템 구조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69" y="1958646"/>
            <a:ext cx="10058400" cy="4423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 dirty="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프로젝트 수행 과정</a:t>
            </a:r>
          </a:p>
          <a:p>
            <a:pPr algn="ctr">
              <a:defRPr/>
            </a:pPr>
            <a:endParaRPr lang="en-US" altLang="ko-KR" sz="1050" dirty="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6" y="731192"/>
            <a:ext cx="2676216" cy="821247"/>
            <a:chOff x="2063602" y="2988629"/>
            <a:chExt cx="1321418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2" y="2988629"/>
              <a:ext cx="1321418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구조도</a:t>
              </a:r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1137708" y="1719791"/>
            <a:ext cx="245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042458" y="1762124"/>
            <a:ext cx="24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a옛날사진관4" pitchFamily="18" charset="-127"/>
                <a:ea typeface="a옛날사진관4" pitchFamily="18" charset="-127"/>
              </a:rPr>
              <a:t>user Case Diagram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096000" y="1762124"/>
            <a:ext cx="24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a옛날사진관4" pitchFamily="18" charset="-127"/>
                <a:ea typeface="a옛날사진관4" pitchFamily="18" charset="-127"/>
              </a:rPr>
              <a:t>ERD Diagram</a:t>
            </a:r>
          </a:p>
        </p:txBody>
      </p:sp>
      <p:cxnSp>
        <p:nvCxnSpPr>
          <p:cNvPr id="207" name="직선 연결선 206"/>
          <p:cNvCxnSpPr/>
          <p:nvPr/>
        </p:nvCxnSpPr>
        <p:spPr>
          <a:xfrm rot="16200000" flipH="1">
            <a:off x="3525414" y="3827886"/>
            <a:ext cx="4025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3" y="2230502"/>
            <a:ext cx="4576125" cy="3866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84" y="2230502"/>
            <a:ext cx="5595344" cy="37654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로그인 화면</a:t>
              </a:r>
            </a:p>
          </p:txBody>
        </p:sp>
      </p:grp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714" y="2168858"/>
            <a:ext cx="8644254" cy="4689142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238125" y="1590675"/>
            <a:ext cx="1123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a옛날사진관4" pitchFamily="18" charset="-127"/>
                <a:ea typeface="a옛날사진관4" pitchFamily="18" charset="-127"/>
              </a:rPr>
              <a:t>로그인일 경우에만 페이지를 들어갈 수 있음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2156" y="70137"/>
            <a:ext cx="7339753" cy="118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100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a옛날사진관4" pitchFamily="18" charset="-127"/>
                <a:ea typeface="a옛날사진관4" pitchFamily="18" charset="-127"/>
              </a:rPr>
              <a:t>개발 결과</a:t>
            </a:r>
          </a:p>
          <a:p>
            <a:pPr algn="ctr">
              <a:defRPr/>
            </a:pPr>
            <a:endParaRPr lang="en-US" altLang="ko-KR" sz="1050">
              <a:solidFill>
                <a:prstClr val="white">
                  <a:lumMod val="7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70945" y="731192"/>
            <a:ext cx="3078384" cy="757747"/>
            <a:chOff x="2063603" y="2988629"/>
            <a:chExt cx="1310967" cy="450831"/>
          </a:xfrm>
          <a:solidFill>
            <a:schemeClr val="accent4"/>
          </a:solidFill>
        </p:grpSpPr>
        <p:sp>
          <p:nvSpPr>
            <p:cNvPr id="157" name="이등변 삼각형 156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2063603" y="2988629"/>
              <a:ext cx="1310967" cy="3722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100" b="1">
                  <a:solidFill>
                    <a:prstClr val="white"/>
                  </a:solidFill>
                  <a:latin typeface="a옛날사진관4" pitchFamily="18" charset="-127"/>
                  <a:ea typeface="a옛날사진관4" pitchFamily="18" charset="-127"/>
                </a:rPr>
                <a:t>회원 가입</a:t>
              </a:r>
            </a:p>
          </p:txBody>
        </p:sp>
      </p:grp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1387" y="1525808"/>
            <a:ext cx="9561558" cy="53321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525</Words>
  <Application>Microsoft Office PowerPoint</Application>
  <PresentationFormat>사용자 지정</PresentationFormat>
  <Paragraphs>149</Paragraphs>
  <Slides>22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junho Lee</cp:lastModifiedBy>
  <cp:revision>97</cp:revision>
  <dcterms:created xsi:type="dcterms:W3CDTF">2019-08-28T08:10:07Z</dcterms:created>
  <dcterms:modified xsi:type="dcterms:W3CDTF">2019-12-02T07:14:18Z</dcterms:modified>
  <cp:version>1000.0000.01</cp:version>
</cp:coreProperties>
</file>